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555" r:id="rId2"/>
    <p:sldId id="558" r:id="rId3"/>
    <p:sldId id="557" r:id="rId4"/>
    <p:sldId id="564" r:id="rId5"/>
    <p:sldId id="556" r:id="rId6"/>
    <p:sldId id="565" r:id="rId7"/>
    <p:sldId id="562" r:id="rId8"/>
    <p:sldId id="561" r:id="rId9"/>
    <p:sldId id="5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4"/>
    <p:restoredTop sz="94659"/>
  </p:normalViewPr>
  <p:slideViewPr>
    <p:cSldViewPr snapToGrid="0" snapToObjects="1">
      <p:cViewPr varScale="1">
        <p:scale>
          <a:sx n="118" d="100"/>
          <a:sy n="118" d="100"/>
        </p:scale>
        <p:origin x="13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5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7518" y="20638"/>
            <a:ext cx="4665133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71484" y="20638"/>
            <a:ext cx="7499349" cy="282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7517" y="2817813"/>
            <a:ext cx="10225616" cy="2297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217151" y="2819400"/>
            <a:ext cx="1947333" cy="2293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/>
          <p:cNvPicPr>
            <a:picLocks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27517" y="5089526"/>
            <a:ext cx="12130616" cy="173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3"/>
          <p:cNvSpPr/>
          <p:nvPr userDrawn="1"/>
        </p:nvSpPr>
        <p:spPr>
          <a:xfrm>
            <a:off x="11673417" y="2470150"/>
            <a:ext cx="406400" cy="152400"/>
          </a:xfrm>
          <a:prstGeom prst="rect">
            <a:avLst/>
          </a:prstGeom>
          <a:solidFill>
            <a:srgbClr val="F27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srgbClr val="F47F28"/>
              </a:solidFill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775200" y="1295400"/>
            <a:ext cx="6807200" cy="1416269"/>
          </a:xfrm>
        </p:spPr>
        <p:txBody>
          <a:bodyPr anchor="b">
            <a:normAutofit/>
          </a:bodyPr>
          <a:lstStyle>
            <a:lvl1pPr algn="r" eaLnBrk="1" latinLnBrk="0" hangingPunct="1">
              <a:buNone/>
              <a:defRPr kumimoji="0" lang="zh-CN"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92" y="4114800"/>
            <a:ext cx="9753600" cy="914400"/>
          </a:xfrm>
        </p:spPr>
        <p:txBody>
          <a:bodyPr anchor="b">
            <a:normAutofit/>
          </a:bodyPr>
          <a:lstStyle>
            <a:lvl1pPr marL="0" indent="0" eaLnBrk="1" latinLnBrk="0" hangingPunct="1">
              <a:defRPr kumimoji="0" lang="zh-CN" sz="36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79C3BFF-D77D-40F1-882A-25FE96FE456B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08A4C12-ECF2-42A4-BADC-F7C249ABDB5A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555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 userDrawn="1"/>
        </p:nvSpPr>
        <p:spPr>
          <a:xfrm>
            <a:off x="2389718" y="4800600"/>
            <a:ext cx="7334249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562600"/>
            <a:ext cx="7315200" cy="609600"/>
          </a:xfrm>
        </p:spPr>
        <p:txBody>
          <a:bodyPr/>
          <a:lstStyle>
            <a:lvl1pPr marL="0" indent="0" algn="ctr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642AD57-B629-4D14-B2C2-9C5F4942A8E6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064BAC-0950-414D-B293-8FDFA04CDB84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600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/>
          <p:nvPr userDrawn="1"/>
        </p:nvSpPr>
        <p:spPr>
          <a:xfrm>
            <a:off x="1016000" y="1946209"/>
            <a:ext cx="2743200" cy="2057400"/>
          </a:xfrm>
          <a:prstGeom prst="ellipse">
            <a:avLst/>
          </a:prstGeom>
          <a:gradFill flip="none" rotWithShape="1">
            <a:gsLst>
              <a:gs pos="0">
                <a:srgbClr val="F39C29"/>
              </a:gs>
              <a:gs pos="50000">
                <a:srgbClr val="F7931D"/>
              </a:gs>
              <a:gs pos="100000">
                <a:srgbClr val="FF6600"/>
              </a:gs>
            </a:gsLst>
            <a:path path="circle">
              <a:fillToRect l="50000" t="50000" r="50000" b="50000"/>
            </a:path>
            <a:tileRect/>
          </a:gradFill>
          <a:ln w="82550">
            <a:noFill/>
          </a:ln>
          <a:effectLst>
            <a:outerShdw blurRad="152400" dist="165100" dir="5400000" sx="90000" sy="-19000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      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582400" y="5265739"/>
            <a:ext cx="609600" cy="96837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>
                <a:solidFill>
                  <a:srgbClr val="FF6600"/>
                </a:solidFill>
              </a:rPr>
              <a:t>           </a:t>
            </a:r>
          </a:p>
        </p:txBody>
      </p:sp>
      <p:sp>
        <p:nvSpPr>
          <p:cNvPr id="6" name="Oval 8"/>
          <p:cNvSpPr/>
          <p:nvPr userDrawn="1"/>
        </p:nvSpPr>
        <p:spPr>
          <a:xfrm>
            <a:off x="1343104" y="1992354"/>
            <a:ext cx="2111296" cy="1295400"/>
          </a:xfrm>
          <a:prstGeom prst="ellipse">
            <a:avLst/>
          </a:prstGeom>
          <a:gradFill flip="none" rotWithShape="1">
            <a:gsLst>
              <a:gs pos="63000">
                <a:schemeClr val="bg1">
                  <a:alpha val="7000"/>
                </a:schemeClr>
              </a:gs>
              <a:gs pos="72000">
                <a:schemeClr val="bg1">
                  <a:alpha val="15000"/>
                </a:schemeClr>
              </a:gs>
              <a:gs pos="91000">
                <a:schemeClr val="bg1">
                  <a:alpha val="2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/>
              <a:t>    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1992354"/>
            <a:ext cx="7823200" cy="1970046"/>
          </a:xfrm>
        </p:spPr>
        <p:txBody>
          <a:bodyPr>
            <a:normAutofit/>
          </a:bodyPr>
          <a:lstStyle>
            <a:lvl1pPr algn="l" eaLnBrk="1" latinLnBrk="0" hangingPunct="1">
              <a:defRPr kumimoji="0" lang="zh-CN" sz="3000" b="1" cap="all"/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5105401"/>
            <a:ext cx="10972801" cy="375787"/>
          </a:xfrm>
        </p:spPr>
        <p:txBody>
          <a:bodyPr anchor="b">
            <a:normAutofit/>
          </a:bodyPr>
          <a:lstStyle>
            <a:lvl1pPr marL="0" indent="0" algn="r" eaLnBrk="1" latinLnBrk="0" hangingPunct="1">
              <a:buNone/>
              <a:defRPr kumimoji="0" lang="zh-CN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5DF408C7-CD02-499F-A91B-6FDAF990BD31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339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573" y="76200"/>
            <a:ext cx="11204027" cy="685800"/>
          </a:xfrm>
        </p:spPr>
        <p:txBody>
          <a:bodyPr>
            <a:noAutofit/>
          </a:bodyPr>
          <a:lstStyle>
            <a:lvl1pPr algn="l" eaLnBrk="1" latinLnBrk="0" hangingPunct="1">
              <a:defRPr kumimoji="0" lang="zh-CN" sz="4400" b="1" i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000" y="1440000"/>
            <a:ext cx="11040000" cy="5040000"/>
          </a:xfrm>
        </p:spPr>
        <p:txBody>
          <a:bodyPr/>
          <a:lstStyle>
            <a:lvl1pPr eaLnBrk="1" latinLnBrk="0" hangingPunct="1">
              <a:defRPr kumimoji="0" lang="zh-CN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1pPr>
            <a:lvl2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2pPr>
            <a:lvl3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3pPr>
            <a:lvl4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4pPr>
            <a:lvl5pPr eaLnBrk="1" latinLnBrk="0" hangingPunct="1">
              <a:defRPr kumimoji="0" lang="zh-CN" b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ea typeface="黑体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0C242D2D-C852-4C9E-8C42-C4FFE9AB9C1F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ADED195B-689C-4A9C-B47E-9F4D5BDE1F0E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35351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13E63D82-B623-4A80-A0BE-C1C56E7CEB3E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>
              <a:defRPr/>
            </a:pPr>
            <a:fld id="{887A390C-185E-4563-994A-21951E07864C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183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9" y="1"/>
            <a:ext cx="9424020" cy="838200"/>
          </a:xfrm>
        </p:spPr>
        <p:txBody>
          <a:bodyPr anchor="b">
            <a:normAutofit/>
          </a:bodyPr>
          <a:lstStyle>
            <a:lvl1pPr algn="l" eaLnBrk="1" latinLnBrk="0" hangingPunct="1">
              <a:defRPr kumimoji="0" lang="zh-CN" sz="28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6402"/>
            <a:ext cx="5384800" cy="3971455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5384800" cy="3971454"/>
          </a:xfrm>
        </p:spPr>
        <p:txBody>
          <a:bodyPr/>
          <a:lstStyle>
            <a:lvl1pPr eaLnBrk="1" latinLnBrk="0" hangingPunct="1">
              <a:defRPr kumimoji="0" lang="zh-CN"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eaLnBrk="1" latinLnBrk="0" hangingPunct="1">
              <a:defRPr kumimoji="0" lang="zh-CN"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eaLnBrk="1" latinLnBrk="0" hangingPunct="1">
              <a:defRPr kumimoji="0" lang="zh-CN"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eaLnBrk="1" latinLnBrk="0" hangingPunct="1">
              <a:defRPr kumimoji="0" lang="zh-CN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74549D-4781-488C-AD97-39BF3D7C568A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25E7F-FAC4-46C4-853A-3D6F99E8528D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232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762000"/>
            <a:ext cx="3259667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200" y="2077200"/>
            <a:ext cx="93472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DE5A58-D748-4448-B00E-878136DA6A35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520D866-4B55-4ED3-B5DA-AD583201AF68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10463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: 强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7200" y="3081000"/>
            <a:ext cx="11582400" cy="1095600"/>
          </a:xfrm>
        </p:spPr>
        <p:txBody>
          <a:bodyPr>
            <a:normAutofit/>
          </a:bodyPr>
          <a:lstStyle>
            <a:lvl1pPr algn="ctr" eaLnBrk="1" latinLnBrk="0" hangingPunct="1">
              <a:defRPr kumimoji="0" lang="zh-CN" sz="4600" b="1" kern="1200" spc="-150" baseline="0">
                <a:ln>
                  <a:gradFill>
                    <a:gsLst>
                      <a:gs pos="0">
                        <a:schemeClr val="bg1"/>
                      </a:gs>
                      <a:gs pos="50000">
                        <a:schemeClr val="bg1">
                          <a:lumMod val="75000"/>
                        </a:schemeClr>
                      </a:gs>
                    </a:gsLst>
                    <a:lin ang="5400000" scaled="0"/>
                  </a:gradFill>
                </a:ln>
                <a:gradFill>
                  <a:gsLst>
                    <a:gs pos="11000">
                      <a:schemeClr val="bg1">
                        <a:lumMod val="75000"/>
                      </a:schemeClr>
                    </a:gs>
                    <a:gs pos="91000">
                      <a:schemeClr val="bg1"/>
                    </a:gs>
                  </a:gsLst>
                  <a:lin ang="16200000" scaled="1"/>
                </a:gradFill>
                <a:effectLst>
                  <a:outerShdw blurRad="38100" algn="ctr" rotWithShape="0">
                    <a:prstClr val="black">
                      <a:alpha val="25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zh-CN"/>
              <a:t>Click to edit Master title style</a:t>
            </a:r>
            <a:endParaRPr lang="zh-CN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8603" y="2424752"/>
            <a:ext cx="11592000" cy="639762"/>
          </a:xfrm>
        </p:spPr>
        <p:txBody>
          <a:bodyPr anchor="b">
            <a:normAutofit/>
          </a:bodyPr>
          <a:lstStyle>
            <a:lvl1pPr marL="0" indent="0" algn="ctr" eaLnBrk="1" latinLnBrk="0" hangingPunct="1">
              <a:buNone/>
              <a:defRPr kumimoji="0" lang="zh-CN" sz="2800" kern="1200">
                <a:solidFill>
                  <a:srgbClr val="2E507A">
                    <a:alpha val="81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272CF2-2059-4952-AC89-5E16F1D1008C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8EB41-6699-406A-8334-26338E7ECAEB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250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文本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 userDrawn="1"/>
        </p:nvSpPr>
        <p:spPr>
          <a:xfrm>
            <a:off x="0" y="2895600"/>
            <a:ext cx="10058400" cy="2133600"/>
          </a:xfrm>
          <a:prstGeom prst="rect">
            <a:avLst/>
          </a:prstGeom>
          <a:gradFill flip="none" rotWithShape="1">
            <a:gsLst>
              <a:gs pos="63000">
                <a:schemeClr val="tx1">
                  <a:lumMod val="85000"/>
                  <a:lumOff val="15000"/>
                  <a:alpha val="49000"/>
                </a:schemeClr>
              </a:gs>
              <a:gs pos="100000">
                <a:schemeClr val="tx1">
                  <a:lumMod val="95000"/>
                  <a:lumOff val="5000"/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53156" y="3200400"/>
            <a:ext cx="9347200" cy="1676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0" lang="zh-CN" sz="4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197600" y="664780"/>
            <a:ext cx="5588000" cy="381000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1800" b="1" kern="120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EAC3C-2891-4B76-AD16-3CA62A6AAB3B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340E886-37FF-4C63-8246-8BE849545139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57469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媒体(带标题)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/>
          <p:nvPr userDrawn="1"/>
        </p:nvSpPr>
        <p:spPr>
          <a:xfrm>
            <a:off x="793751" y="4800600"/>
            <a:ext cx="6498167" cy="6858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1">
              <a:latin typeface="Georgia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08736" y="4800600"/>
            <a:ext cx="6412325" cy="566738"/>
          </a:xfrm>
        </p:spPr>
        <p:txBody>
          <a:bodyPr anchor="b">
            <a:normAutofit/>
          </a:bodyPr>
          <a:lstStyle>
            <a:lvl1pPr algn="ctr" eaLnBrk="1" latinLnBrk="0" hangingPunct="1">
              <a:defRPr kumimoji="0" lang="zh-CN" sz="1800" b="0">
                <a:solidFill>
                  <a:schemeClr val="bg1">
                    <a:lumMod val="85000"/>
                  </a:schemeClr>
                </a:solidFill>
                <a:latin typeface="Georgia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9" name="Media Placeholder 8"/>
          <p:cNvSpPr>
            <a:spLocks noGrp="1"/>
          </p:cNvSpPr>
          <p:nvPr>
            <p:ph type="media" sz="quarter" idx="13"/>
          </p:nvPr>
        </p:nvSpPr>
        <p:spPr>
          <a:xfrm>
            <a:off x="782696" y="838200"/>
            <a:ext cx="6498336" cy="3812822"/>
          </a:xfrm>
        </p:spPr>
        <p:txBody>
          <a:bodyPr rtlCol="0">
            <a:normAutofit/>
          </a:bodyPr>
          <a:lstStyle>
            <a:lvl1pPr eaLnBrk="1" latinLnBrk="0" hangingPunct="1">
              <a:buNone/>
              <a:defRPr kumimoji="0" lang="zh-CN"/>
            </a:lvl1pPr>
          </a:lstStyle>
          <a:p>
            <a:pPr lvl="0"/>
            <a:r>
              <a:rPr lang="zh-CN" altLang="en-US" noProof="0"/>
              <a:t>单击图标添加媒体</a:t>
            </a:r>
            <a:endParaRPr lang="zh-CN" noProof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702484" y="838201"/>
            <a:ext cx="3759200" cy="4636911"/>
          </a:xfrm>
        </p:spPr>
        <p:txBody>
          <a:bodyPr>
            <a:normAutofit/>
          </a:bodyPr>
          <a:lstStyle>
            <a:lvl1pPr marL="0" indent="0" algn="l" eaLnBrk="1" latinLnBrk="0" hangingPunct="1">
              <a:buNone/>
              <a:defRPr kumimoji="0" lang="zh-CN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8E8F45-8C17-4E01-882E-17CD2732672F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 eaLnBrk="1" latinLnBrk="0" hangingPunct="1">
              <a:defRPr kumimoji="0" lang="zh-CN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23D7912-6EE7-48C2-9462-0B7CC8B5DCA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39073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140E46E-FE25-45E7-833F-51218C913D16}" type="datetimeFigureOut">
              <a:rPr lang="zh-CN" altLang="en-US"/>
              <a:pPr>
                <a:defRPr/>
              </a:pPr>
              <a:t>2022/5/23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4ED65D6-130B-4D12-89D6-B888ADD125E2}" type="slidenum">
              <a:rPr lang="en-US" altLang="zh-CN"/>
              <a:pPr>
                <a:defRPr/>
              </a:pPr>
              <a:t>‹#›</a:t>
            </a:fld>
            <a:endParaRPr/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73E34F-0DE3-0D42-B207-49AC71921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027" y="1353468"/>
            <a:ext cx="79629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4856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D4E7A8-C190-1E48-8761-65B4DDDBA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0204"/>
            <a:ext cx="11803139" cy="373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00576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左箭头 3">
            <a:extLst>
              <a:ext uri="{FF2B5EF4-FFF2-40B4-BE49-F238E27FC236}">
                <a16:creationId xmlns:a16="http://schemas.microsoft.com/office/drawing/2014/main" id="{04CB6424-A879-0B45-968B-9E60A32A46CB}"/>
              </a:ext>
            </a:extLst>
          </p:cNvPr>
          <p:cNvSpPr/>
          <p:nvPr/>
        </p:nvSpPr>
        <p:spPr>
          <a:xfrm>
            <a:off x="2547911" y="4005942"/>
            <a:ext cx="489204" cy="2532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CEB47A-ECDA-4A41-A6FE-67E4CA958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" y="1444739"/>
            <a:ext cx="12192000" cy="454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8020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78E1C6D-AFFA-CD4D-8A7D-D527F0EFC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76" y="1067258"/>
            <a:ext cx="7575932" cy="28409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DED24B8-6F5A-A24E-A84D-7195A7DFD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75" y="3758741"/>
            <a:ext cx="8314063" cy="30721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7F4DA64-892A-4CCD-81D6-B1F3EF876C12}"/>
              </a:ext>
            </a:extLst>
          </p:cNvPr>
          <p:cNvSpPr txBox="1"/>
          <p:nvPr/>
        </p:nvSpPr>
        <p:spPr>
          <a:xfrm>
            <a:off x="4013650" y="5184906"/>
            <a:ext cx="5965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按升序排序后，选择的基准值在数组下标</a:t>
            </a:r>
            <a:r>
              <a:rPr lang="en-US" altLang="zh-CN" dirty="0"/>
              <a:t>300</a:t>
            </a:r>
            <a:r>
              <a:rPr lang="zh-CN" altLang="en-US" dirty="0"/>
              <a:t>到</a:t>
            </a:r>
            <a:r>
              <a:rPr lang="en-US" altLang="zh-CN" dirty="0"/>
              <a:t>900</a:t>
            </a:r>
            <a:r>
              <a:rPr lang="zh-CN" altLang="en-US" dirty="0"/>
              <a:t>之间！</a:t>
            </a:r>
          </a:p>
        </p:txBody>
      </p:sp>
    </p:spTree>
    <p:extLst>
      <p:ext uri="{BB962C8B-B14F-4D97-AF65-F5344CB8AC3E}">
        <p14:creationId xmlns:p14="http://schemas.microsoft.com/office/powerpoint/2010/main" val="256117658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624A98-9D90-8F49-ADAB-B37AF874D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79" y="1299991"/>
            <a:ext cx="9575800" cy="1968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2E5430B-35D0-C947-A0D1-74EE4935AED1}"/>
                  </a:ext>
                </a:extLst>
              </p:cNvPr>
              <p:cNvSpPr txBox="1"/>
              <p:nvPr/>
            </p:nvSpPr>
            <p:spPr>
              <a:xfrm>
                <a:off x="3404212" y="3589510"/>
                <a:ext cx="4238532" cy="5262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=⇒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Θ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2E5430B-35D0-C947-A0D1-74EE4935AE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4212" y="3589510"/>
                <a:ext cx="4238532" cy="526298"/>
              </a:xfrm>
              <a:prstGeom prst="rect">
                <a:avLst/>
              </a:prstGeom>
              <a:blipFill>
                <a:blip r:embed="rId3"/>
                <a:stretch>
                  <a:fillRect l="-597" t="-4762" b="-95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702A1E38-DCCC-EB4F-872E-7F98EDCB0448}"/>
              </a:ext>
            </a:extLst>
          </p:cNvPr>
          <p:cNvCxnSpPr>
            <a:cxnSpLocks/>
          </p:cNvCxnSpPr>
          <p:nvPr/>
        </p:nvCxnSpPr>
        <p:spPr>
          <a:xfrm>
            <a:off x="4961263" y="1817783"/>
            <a:ext cx="859316" cy="0"/>
          </a:xfrm>
          <a:prstGeom prst="straightConnector1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7751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DA0021-BCBD-654C-9FA8-FF2555FCE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345" y="1194217"/>
            <a:ext cx="9105900" cy="1981200"/>
          </a:xfrm>
          <a:prstGeom prst="rect">
            <a:avLst/>
          </a:prstGeom>
        </p:spPr>
      </p:pic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1190548F-6C3B-3845-80D5-2A324374F37A}"/>
              </a:ext>
            </a:extLst>
          </p:cNvPr>
          <p:cNvCxnSpPr>
            <a:cxnSpLocks/>
          </p:cNvCxnSpPr>
          <p:nvPr/>
        </p:nvCxnSpPr>
        <p:spPr>
          <a:xfrm>
            <a:off x="1960564" y="2447370"/>
            <a:ext cx="859316" cy="0"/>
          </a:xfrm>
          <a:prstGeom prst="straightConnector1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44005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6392D54-214C-9E4B-9F1B-06F98FFEA41F}"/>
                  </a:ext>
                </a:extLst>
              </p:cNvPr>
              <p:cNvSpPr txBox="1"/>
              <p:nvPr/>
            </p:nvSpPr>
            <p:spPr>
              <a:xfrm>
                <a:off x="1960564" y="1178805"/>
                <a:ext cx="4063548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kumimoji="1" lang="el-GR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     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6392D54-214C-9E4B-9F1B-06F98FFEA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0564" y="1178805"/>
                <a:ext cx="4063548" cy="414537"/>
              </a:xfrm>
              <a:prstGeom prst="rect">
                <a:avLst/>
              </a:prstGeom>
              <a:blipFill>
                <a:blip r:embed="rId2"/>
                <a:stretch>
                  <a:fillRect l="-1558" b="-1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78D166B-4A74-9846-9770-7CF9FB449BD0}"/>
                  </a:ext>
                </a:extLst>
              </p:cNvPr>
              <p:cNvSpPr txBox="1"/>
              <p:nvPr/>
            </p:nvSpPr>
            <p:spPr>
              <a:xfrm>
                <a:off x="5767523" y="1247573"/>
                <a:ext cx="286334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证明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kumimoji="1" lang="el-GR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1"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     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78D166B-4A74-9846-9770-7CF9FB449B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7523" y="1247573"/>
                <a:ext cx="2863348" cy="276999"/>
              </a:xfrm>
              <a:prstGeom prst="rect">
                <a:avLst/>
              </a:prstGeom>
              <a:blipFill>
                <a:blip r:embed="rId3"/>
                <a:stretch>
                  <a:fillRect l="-3524" t="-4348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59963F7-C64E-6A42-B95A-C93CF504C306}"/>
                  </a:ext>
                </a:extLst>
              </p:cNvPr>
              <p:cNvSpPr txBox="1"/>
              <p:nvPr/>
            </p:nvSpPr>
            <p:spPr>
              <a:xfrm>
                <a:off x="973349" y="2010147"/>
                <a:ext cx="26237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证明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e>
                        <m:sup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59963F7-C64E-6A42-B95A-C93CF504C3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349" y="2010147"/>
                <a:ext cx="2623732" cy="276999"/>
              </a:xfrm>
              <a:prstGeom prst="rect">
                <a:avLst/>
              </a:prstGeom>
              <a:blipFill>
                <a:blip r:embed="rId4"/>
                <a:stretch>
                  <a:fillRect l="-2415" t="-4348" r="-2415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05E3060-E6FC-B943-B9A0-450E8A043B25}"/>
                  </a:ext>
                </a:extLst>
              </p:cNvPr>
              <p:cNvSpPr txBox="1"/>
              <p:nvPr/>
            </p:nvSpPr>
            <p:spPr>
              <a:xfrm>
                <a:off x="2103617" y="2426952"/>
                <a:ext cx="22415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设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1"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e>
                        <m:sup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05E3060-E6FC-B943-B9A0-450E8A043B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3617" y="2426952"/>
                <a:ext cx="2241576" cy="276999"/>
              </a:xfrm>
              <a:prstGeom prst="rect">
                <a:avLst/>
              </a:prstGeom>
              <a:blipFill>
                <a:blip r:embed="rId5"/>
                <a:stretch>
                  <a:fillRect l="-2825" t="-4348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AE6A77E-6380-3843-B684-814467FCD051}"/>
                  </a:ext>
                </a:extLst>
              </p:cNvPr>
              <p:cNvSpPr txBox="1"/>
              <p:nvPr/>
            </p:nvSpPr>
            <p:spPr>
              <a:xfrm>
                <a:off x="2566325" y="2989920"/>
                <a:ext cx="5418663" cy="5262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zh-CN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zh-CN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𝑑𝑛</m:t>
                      </m:r>
                      <m:func>
                        <m:funcPr>
                          <m:ctrlPr>
                            <a:rPr kumimoji="1" lang="zh-CN" alt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AE6A77E-6380-3843-B684-814467FCD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6325" y="2989920"/>
                <a:ext cx="5418663" cy="526298"/>
              </a:xfrm>
              <a:prstGeom prst="rect">
                <a:avLst/>
              </a:prstGeom>
              <a:blipFill>
                <a:blip r:embed="rId6"/>
                <a:stretch>
                  <a:fillRect t="-2326" b="-93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451B805-D397-BC42-AFDB-3B8F81CD66A3}"/>
                  </a:ext>
                </a:extLst>
              </p:cNvPr>
              <p:cNvSpPr txBox="1"/>
              <p:nvPr/>
            </p:nvSpPr>
            <p:spPr>
              <a:xfrm>
                <a:off x="2543297" y="4240574"/>
                <a:ext cx="9416104" cy="4898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𝑙𝑜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func>
                          <m:func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func>
                          <m:func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d>
                          </m:e>
                        </m:func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kumimoji="1" lang="en-US" altLang="zh-CN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kumimoji="1" lang="en-US" altLang="zh-CN" b="0" i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1" lang="en-US" altLang="zh-CN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kumimoji="1" lang="en-US" altLang="zh-CN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sSup>
                          <m:s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p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kumimoji="1" lang="en-US" altLang="zh-CN" b="0" i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kumimoji="1" lang="en-US" altLang="zh-CN" b="0" i="0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  <m:r>
                          <a:rPr kumimoji="1" lang="en-US" altLang="zh-CN" b="0" i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sSup>
                          <m:s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p>
                            <m:r>
                              <a:rPr kumimoji="1" lang="en-US" altLang="zh-CN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kumimoji="1" lang="en-US" altLang="zh-CN" b="0" i="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kumimoji="1" lang="en-US" altLang="zh-CN" b="0" i="0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m:rPr>
                        <m:sty m:val="p"/>
                      </m:rPr>
                      <a:rPr kumimoji="1" lang="en-US" altLang="zh-CN" b="0" i="0" smtClean="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kumimoji="1" lang="zh-CN" altLang="en-US" dirty="0"/>
                  <a:t> 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451B805-D397-BC42-AFDB-3B8F81CD66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3297" y="4240574"/>
                <a:ext cx="9416104" cy="489814"/>
              </a:xfrm>
              <a:prstGeom prst="rect">
                <a:avLst/>
              </a:prstGeom>
              <a:blipFill>
                <a:blip r:embed="rId7"/>
                <a:stretch>
                  <a:fillRect l="-8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下箭头 12">
            <a:extLst>
              <a:ext uri="{FF2B5EF4-FFF2-40B4-BE49-F238E27FC236}">
                <a16:creationId xmlns:a16="http://schemas.microsoft.com/office/drawing/2014/main" id="{07C2FA41-989A-6544-A3B0-BDC9C1ABDF58}"/>
              </a:ext>
            </a:extLst>
          </p:cNvPr>
          <p:cNvSpPr/>
          <p:nvPr/>
        </p:nvSpPr>
        <p:spPr>
          <a:xfrm>
            <a:off x="2880848" y="2774401"/>
            <a:ext cx="410414" cy="277000"/>
          </a:xfrm>
          <a:prstGeom prst="downArrow">
            <a:avLst>
              <a:gd name="adj1" fmla="val 50000"/>
              <a:gd name="adj2" fmla="val 28068"/>
            </a:avLst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0539255E-FFCC-274D-BFE2-FA47C1589D09}"/>
              </a:ext>
            </a:extLst>
          </p:cNvPr>
          <p:cNvSpPr/>
          <p:nvPr/>
        </p:nvSpPr>
        <p:spPr>
          <a:xfrm>
            <a:off x="4114441" y="3622627"/>
            <a:ext cx="410414" cy="636454"/>
          </a:xfrm>
          <a:prstGeom prst="downArrow">
            <a:avLst>
              <a:gd name="adj1" fmla="val 50000"/>
              <a:gd name="adj2" fmla="val 28068"/>
            </a:avLst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4D71BF76-85D6-D44A-BAD3-5903AFF464B6}"/>
              </a:ext>
            </a:extLst>
          </p:cNvPr>
          <p:cNvCxnSpPr>
            <a:cxnSpLocks/>
          </p:cNvCxnSpPr>
          <p:nvPr/>
        </p:nvCxnSpPr>
        <p:spPr>
          <a:xfrm>
            <a:off x="4908207" y="4905757"/>
            <a:ext cx="2481944" cy="0"/>
          </a:xfrm>
          <a:prstGeom prst="straightConnector1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85679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" grpId="0"/>
      <p:bldP spid="11" grpId="0"/>
      <p:bldP spid="20" grpId="0"/>
      <p:bldP spid="13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B87C056-E658-E342-ADFB-DB7E257D8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025" y="993055"/>
            <a:ext cx="7266388" cy="586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87004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1960564" y="76200"/>
            <a:ext cx="8402637" cy="685800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作业</a:t>
            </a:r>
            <a:endParaRPr lang="en-US" altLang="zh-CN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6392D54-214C-9E4B-9F1B-06F98FFEA41F}"/>
                  </a:ext>
                </a:extLst>
              </p:cNvPr>
              <p:cNvSpPr txBox="1"/>
              <p:nvPr/>
            </p:nvSpPr>
            <p:spPr>
              <a:xfrm>
                <a:off x="1960564" y="1178805"/>
                <a:ext cx="3287695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+2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kumimoji="1" lang="el-GR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     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6392D54-214C-9E4B-9F1B-06F98FFEA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0564" y="1178805"/>
                <a:ext cx="3287695" cy="414537"/>
              </a:xfrm>
              <a:prstGeom prst="rect">
                <a:avLst/>
              </a:prstGeom>
              <a:blipFill>
                <a:blip r:embed="rId2"/>
                <a:stretch>
                  <a:fillRect l="-1923" b="-1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78D166B-4A74-9846-9770-7CF9FB449BD0}"/>
                  </a:ext>
                </a:extLst>
              </p:cNvPr>
              <p:cNvSpPr txBox="1"/>
              <p:nvPr/>
            </p:nvSpPr>
            <p:spPr>
              <a:xfrm>
                <a:off x="5767523" y="1247573"/>
                <a:ext cx="271971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证明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zh-CN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kumimoji="1"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kumimoji="1" lang="zh-CN" altLang="en-US" dirty="0"/>
                  <a:t>     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78D166B-4A74-9846-9770-7CF9FB449B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7523" y="1247573"/>
                <a:ext cx="2719719" cy="276999"/>
              </a:xfrm>
              <a:prstGeom prst="rect">
                <a:avLst/>
              </a:prstGeom>
              <a:blipFill>
                <a:blip r:embed="rId3"/>
                <a:stretch>
                  <a:fillRect l="-3721" t="-4348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59963F7-C64E-6A42-B95A-C93CF504C306}"/>
                  </a:ext>
                </a:extLst>
              </p:cNvPr>
              <p:cNvSpPr txBox="1"/>
              <p:nvPr/>
            </p:nvSpPr>
            <p:spPr>
              <a:xfrm>
                <a:off x="973349" y="2010147"/>
                <a:ext cx="2668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假设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zh-CN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kumimoji="1" lang="en-US" altLang="zh-CN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kumimoji="1" lang="zh-CN" altLang="en-US" dirty="0"/>
                  <a:t>     </a:t>
                </a: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59963F7-C64E-6A42-B95A-C93CF504C3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349" y="2010147"/>
                <a:ext cx="2668423" cy="276999"/>
              </a:xfrm>
              <a:prstGeom prst="rect">
                <a:avLst/>
              </a:prstGeom>
              <a:blipFill>
                <a:blip r:embed="rId4"/>
                <a:stretch>
                  <a:fillRect l="-4265" t="-4348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05E3060-E6FC-B943-B9A0-450E8A043B25}"/>
                  </a:ext>
                </a:extLst>
              </p:cNvPr>
              <p:cNvSpPr txBox="1"/>
              <p:nvPr/>
            </p:nvSpPr>
            <p:spPr>
              <a:xfrm>
                <a:off x="1191594" y="2426952"/>
                <a:ext cx="45078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即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使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𝑐𝑛</m:t>
                      </m:r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kumimoji="1" lang="zh-CN" altLang="en-US" i="1">
                              <a:latin typeface="Cambria Math" panose="02040503050406030204" pitchFamily="18" charset="0"/>
                            </a:rPr>
                            <m:t>成立</m:t>
                          </m:r>
                          <m:r>
                            <a:rPr kumimoji="1" lang="zh-CN" altLang="en-US" i="1" smtClean="0">
                              <a:latin typeface="Cambria Math" panose="02040503050406030204" pitchFamily="18" charset="0"/>
                            </a:rPr>
                            <m:t>的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kumimoji="1" lang="zh-CN" altLang="en-US" i="1">
                              <a:latin typeface="Cambria Math" panose="02040503050406030204" pitchFamily="18" charset="0"/>
                            </a:rPr>
                            <m:t>存在</m:t>
                          </m:r>
                          <m:r>
                            <a:rPr kumimoji="1" lang="zh-CN" alt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→ ∞)</m:t>
                          </m:r>
                        </m:e>
                      </m:func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05E3060-E6FC-B943-B9A0-450E8A043B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594" y="2426952"/>
                <a:ext cx="4507837" cy="276999"/>
              </a:xfrm>
              <a:prstGeom prst="rect">
                <a:avLst/>
              </a:prstGeom>
              <a:blipFill>
                <a:blip r:embed="rId5"/>
                <a:stretch>
                  <a:fillRect l="-1124" t="-8696" r="-1404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AE6A77E-6380-3843-B684-814467FCD051}"/>
                  </a:ext>
                </a:extLst>
              </p:cNvPr>
              <p:cNvSpPr txBox="1"/>
              <p:nvPr/>
            </p:nvSpPr>
            <p:spPr>
              <a:xfrm>
                <a:off x="1630436" y="3034338"/>
                <a:ext cx="4282391" cy="4725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𝑑𝑛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AE6A77E-6380-3843-B684-814467FCD0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0436" y="3034338"/>
                <a:ext cx="4282391" cy="472565"/>
              </a:xfrm>
              <a:prstGeom prst="rect">
                <a:avLst/>
              </a:prstGeom>
              <a:blipFill>
                <a:blip r:embed="rId6"/>
                <a:stretch>
                  <a:fillRect l="-590" r="-590" b="-157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451B805-D397-BC42-AFDB-3B8F81CD66A3}"/>
                  </a:ext>
                </a:extLst>
              </p:cNvPr>
              <p:cNvSpPr txBox="1"/>
              <p:nvPr/>
            </p:nvSpPr>
            <p:spPr>
              <a:xfrm>
                <a:off x="1319334" y="4015565"/>
                <a:ext cx="4494179" cy="5241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𝑐𝑛</m:t>
                      </m:r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+(</m:t>
                      </m:r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𝑐𝑛</m:t>
                      </m:r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𝑐𝑛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dn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9451B805-D397-BC42-AFDB-3B8F81CD66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9334" y="4015565"/>
                <a:ext cx="4494179" cy="524182"/>
              </a:xfrm>
              <a:prstGeom prst="rect">
                <a:avLst/>
              </a:prstGeom>
              <a:blipFill>
                <a:blip r:embed="rId7"/>
                <a:stretch>
                  <a:fillRect l="-563" t="-2381" r="-1127" b="-1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下箭头 12">
            <a:extLst>
              <a:ext uri="{FF2B5EF4-FFF2-40B4-BE49-F238E27FC236}">
                <a16:creationId xmlns:a16="http://schemas.microsoft.com/office/drawing/2014/main" id="{07C2FA41-989A-6544-A3B0-BDC9C1ABDF58}"/>
              </a:ext>
            </a:extLst>
          </p:cNvPr>
          <p:cNvSpPr/>
          <p:nvPr/>
        </p:nvSpPr>
        <p:spPr>
          <a:xfrm>
            <a:off x="2880848" y="2774401"/>
            <a:ext cx="410414" cy="277000"/>
          </a:xfrm>
          <a:prstGeom prst="downArrow">
            <a:avLst>
              <a:gd name="adj1" fmla="val 50000"/>
              <a:gd name="adj2" fmla="val 28068"/>
            </a:avLst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0539255E-FFCC-274D-BFE2-FA47C1589D09}"/>
              </a:ext>
            </a:extLst>
          </p:cNvPr>
          <p:cNvSpPr/>
          <p:nvPr/>
        </p:nvSpPr>
        <p:spPr>
          <a:xfrm>
            <a:off x="3566424" y="3617328"/>
            <a:ext cx="410414" cy="277000"/>
          </a:xfrm>
          <a:prstGeom prst="downArrow">
            <a:avLst>
              <a:gd name="adj1" fmla="val 50000"/>
              <a:gd name="adj2" fmla="val 28068"/>
            </a:avLst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右大括号 20">
            <a:extLst>
              <a:ext uri="{FF2B5EF4-FFF2-40B4-BE49-F238E27FC236}">
                <a16:creationId xmlns:a16="http://schemas.microsoft.com/office/drawing/2014/main" id="{8E17F6EE-F5D7-3C44-9ED6-6A1A5FE9184E}"/>
              </a:ext>
            </a:extLst>
          </p:cNvPr>
          <p:cNvSpPr/>
          <p:nvPr/>
        </p:nvSpPr>
        <p:spPr>
          <a:xfrm>
            <a:off x="5915127" y="2464352"/>
            <a:ext cx="410413" cy="1755108"/>
          </a:xfrm>
          <a:prstGeom prst="rightBrace">
            <a:avLst>
              <a:gd name="adj1" fmla="val 70073"/>
              <a:gd name="adj2" fmla="val 50000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2DF9578-65EA-814B-AFD1-58391FBD5526}"/>
                  </a:ext>
                </a:extLst>
              </p:cNvPr>
              <p:cNvSpPr txBox="1"/>
              <p:nvPr/>
            </p:nvSpPr>
            <p:spPr>
              <a:xfrm>
                <a:off x="6483670" y="3072243"/>
                <a:ext cx="4657172" cy="5318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同时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成立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必须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𝑐𝑛</m:t>
                          </m:r>
                          <m:func>
                            <m:func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zh-CN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e>
                          </m:func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num>
                            <m:den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𝑐𝑛</m:t>
                          </m:r>
                          <m:r>
                            <a:rPr kumimoji="1" lang="en-US" altLang="zh-CN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kumimoji="1" lang="en-US" altLang="zh-CN">
                              <a:latin typeface="Cambria Math" panose="02040503050406030204" pitchFamily="18" charset="0"/>
                            </a:rPr>
                            <m:t>dn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≤0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2DF9578-65EA-814B-AFD1-58391FBD55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670" y="3072243"/>
                <a:ext cx="4657172" cy="531877"/>
              </a:xfrm>
              <a:prstGeom prst="rect">
                <a:avLst/>
              </a:prstGeom>
              <a:blipFill>
                <a:blip r:embed="rId8"/>
                <a:stretch>
                  <a:fillRect l="-1362" t="-2326" r="-545" b="-93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23B06BC5-3184-C84A-A69D-4D54217A24DC}"/>
                  </a:ext>
                </a:extLst>
              </p:cNvPr>
              <p:cNvSpPr txBox="1"/>
              <p:nvPr/>
            </p:nvSpPr>
            <p:spPr>
              <a:xfrm>
                <a:off x="3358277" y="5139993"/>
                <a:ext cx="58875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∵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&gt;0∴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满足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不等式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的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kumimoji="1" lang="zh-CN" altLang="en-US" i="1">
                          <a:latin typeface="Cambria Math" panose="02040503050406030204" pitchFamily="18" charset="0"/>
                        </a:rPr>
                        <m:t>不</m:t>
                      </m:r>
                      <m:r>
                        <a:rPr kumimoji="1" lang="zh-CN" altLang="en-US" i="1" smtClean="0">
                          <a:latin typeface="Cambria Math" panose="02040503050406030204" pitchFamily="18" charset="0"/>
                        </a:rPr>
                        <m:t>存在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kumimoji="1" lang="zh-CN" alt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≠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kumimoji="1" lang="zh-CN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log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1" lang="en-US" altLang="zh-CN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23B06BC5-3184-C84A-A69D-4D54217A24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8277" y="5139993"/>
                <a:ext cx="5887509" cy="276999"/>
              </a:xfrm>
              <a:prstGeom prst="rect">
                <a:avLst/>
              </a:prstGeom>
              <a:blipFill>
                <a:blip r:embed="rId9"/>
                <a:stretch>
                  <a:fillRect t="-8696" r="-862" b="-304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77537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" grpId="0"/>
      <p:bldP spid="11" grpId="0"/>
      <p:bldP spid="20" grpId="0"/>
      <p:bldP spid="13" grpId="0" animBg="1"/>
      <p:bldP spid="22" grpId="0" animBg="1"/>
      <p:bldP spid="21" grpId="0" animBg="1"/>
      <p:bldP spid="24" grpId="0"/>
      <p:bldP spid="27" grpId="0"/>
    </p:bldLst>
  </p:timing>
</p:sld>
</file>

<file path=ppt/theme/theme1.xml><?xml version="1.0" encoding="utf-8"?>
<a:theme xmlns:a="http://schemas.openxmlformats.org/drawingml/2006/main" name="PowerPoint 2010 简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216</Words>
  <Application>Microsoft Office PowerPoint</Application>
  <PresentationFormat>宽屏</PresentationFormat>
  <Paragraphs>25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黑体</vt:lpstr>
      <vt:lpstr>宋体</vt:lpstr>
      <vt:lpstr>Arial</vt:lpstr>
      <vt:lpstr>Calibri</vt:lpstr>
      <vt:lpstr>Cambria Math</vt:lpstr>
      <vt:lpstr>Georgia</vt:lpstr>
      <vt:lpstr>Times New Roman</vt:lpstr>
      <vt:lpstr>PowerPoint 2010 简介</vt:lpstr>
      <vt:lpstr>作业</vt:lpstr>
      <vt:lpstr>作业</vt:lpstr>
      <vt:lpstr>作业</vt:lpstr>
      <vt:lpstr>作业</vt:lpstr>
      <vt:lpstr>作业</vt:lpstr>
      <vt:lpstr>作业</vt:lpstr>
      <vt:lpstr>作业</vt:lpstr>
      <vt:lpstr>作业</vt:lpstr>
      <vt:lpstr>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Laudau Operations</dc:title>
  <dc:creator>Microsoft Office User</dc:creator>
  <cp:lastModifiedBy>邢慧慧</cp:lastModifiedBy>
  <cp:revision>36</cp:revision>
  <dcterms:created xsi:type="dcterms:W3CDTF">2020-03-03T02:10:43Z</dcterms:created>
  <dcterms:modified xsi:type="dcterms:W3CDTF">2022-05-23T07:10:31Z</dcterms:modified>
</cp:coreProperties>
</file>

<file path=docProps/thumbnail.jpeg>
</file>